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32404050" cy="43205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AE3"/>
    <a:srgbClr val="2E4C03"/>
    <a:srgbClr val="2C4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2" d="100"/>
          <a:sy n="12" d="100"/>
        </p:scale>
        <p:origin x="2166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7070887"/>
            <a:ext cx="27543443" cy="15041880"/>
          </a:xfrm>
        </p:spPr>
        <p:txBody>
          <a:bodyPr anchor="b"/>
          <a:lstStyle>
            <a:lvl1pPr algn="ctr"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50506" y="22692839"/>
            <a:ext cx="24303038" cy="10431301"/>
          </a:xfrm>
        </p:spPr>
        <p:txBody>
          <a:bodyPr/>
          <a:lstStyle>
            <a:lvl1pPr marL="0" indent="0" algn="ctr">
              <a:buNone/>
              <a:defRPr sz="8505"/>
            </a:lvl1pPr>
            <a:lvl2pPr marL="1620225" indent="0" algn="ctr">
              <a:buNone/>
              <a:defRPr sz="7088"/>
            </a:lvl2pPr>
            <a:lvl3pPr marL="3240451" indent="0" algn="ctr">
              <a:buNone/>
              <a:defRPr sz="6379"/>
            </a:lvl3pPr>
            <a:lvl4pPr marL="4860676" indent="0" algn="ctr">
              <a:buNone/>
              <a:defRPr sz="5670"/>
            </a:lvl4pPr>
            <a:lvl5pPr marL="6480901" indent="0" algn="ctr">
              <a:buNone/>
              <a:defRPr sz="5670"/>
            </a:lvl5pPr>
            <a:lvl6pPr marL="8101127" indent="0" algn="ctr">
              <a:buNone/>
              <a:defRPr sz="5670"/>
            </a:lvl6pPr>
            <a:lvl7pPr marL="9721352" indent="0" algn="ctr">
              <a:buNone/>
              <a:defRPr sz="5670"/>
            </a:lvl7pPr>
            <a:lvl8pPr marL="11341578" indent="0" algn="ctr">
              <a:buNone/>
              <a:defRPr sz="5670"/>
            </a:lvl8pPr>
            <a:lvl9pPr marL="12961803" indent="0" algn="ctr">
              <a:buNone/>
              <a:defRPr sz="567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159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370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9150" y="2300288"/>
            <a:ext cx="6987123" cy="36614579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780" y="2300288"/>
            <a:ext cx="20556319" cy="36614579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589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045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903" y="10771359"/>
            <a:ext cx="27948493" cy="17972243"/>
          </a:xfrm>
        </p:spPr>
        <p:txBody>
          <a:bodyPr anchor="b"/>
          <a:lstStyle>
            <a:lvl1pPr>
              <a:defRPr sz="2126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903" y="28913626"/>
            <a:ext cx="27948493" cy="9451178"/>
          </a:xfrm>
        </p:spPr>
        <p:txBody>
          <a:bodyPr/>
          <a:lstStyle>
            <a:lvl1pPr marL="0" indent="0">
              <a:buNone/>
              <a:defRPr sz="8505">
                <a:solidFill>
                  <a:schemeClr val="tx1"/>
                </a:solidFill>
              </a:defRPr>
            </a:lvl1pPr>
            <a:lvl2pPr marL="1620225" indent="0">
              <a:buNone/>
              <a:defRPr sz="7088">
                <a:solidFill>
                  <a:schemeClr val="tx1">
                    <a:tint val="75000"/>
                  </a:schemeClr>
                </a:solidFill>
              </a:defRPr>
            </a:lvl2pPr>
            <a:lvl3pPr marL="3240451" indent="0">
              <a:buNone/>
              <a:defRPr sz="6379">
                <a:solidFill>
                  <a:schemeClr val="tx1">
                    <a:tint val="75000"/>
                  </a:schemeClr>
                </a:solidFill>
              </a:defRPr>
            </a:lvl3pPr>
            <a:lvl4pPr marL="4860676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4pPr>
            <a:lvl5pPr marL="6480901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5pPr>
            <a:lvl6pPr marL="8101127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6pPr>
            <a:lvl7pPr marL="9721352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7pPr>
            <a:lvl8pPr marL="11341578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8pPr>
            <a:lvl9pPr marL="12961803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9667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779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4550" y="11501438"/>
            <a:ext cx="13771721" cy="27413429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2899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300297"/>
            <a:ext cx="27948493" cy="8351047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2003" y="10591327"/>
            <a:ext cx="13708430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2003" y="15781973"/>
            <a:ext cx="13708430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4552" y="10591327"/>
            <a:ext cx="13775942" cy="5190646"/>
          </a:xfrm>
        </p:spPr>
        <p:txBody>
          <a:bodyPr anchor="b"/>
          <a:lstStyle>
            <a:lvl1pPr marL="0" indent="0">
              <a:buNone/>
              <a:defRPr sz="8505" b="1"/>
            </a:lvl1pPr>
            <a:lvl2pPr marL="1620225" indent="0">
              <a:buNone/>
              <a:defRPr sz="7088" b="1"/>
            </a:lvl2pPr>
            <a:lvl3pPr marL="3240451" indent="0">
              <a:buNone/>
              <a:defRPr sz="6379" b="1"/>
            </a:lvl3pPr>
            <a:lvl4pPr marL="4860676" indent="0">
              <a:buNone/>
              <a:defRPr sz="5670" b="1"/>
            </a:lvl4pPr>
            <a:lvl5pPr marL="6480901" indent="0">
              <a:buNone/>
              <a:defRPr sz="5670" b="1"/>
            </a:lvl5pPr>
            <a:lvl6pPr marL="8101127" indent="0">
              <a:buNone/>
              <a:defRPr sz="5670" b="1"/>
            </a:lvl6pPr>
            <a:lvl7pPr marL="9721352" indent="0">
              <a:buNone/>
              <a:defRPr sz="5670" b="1"/>
            </a:lvl7pPr>
            <a:lvl8pPr marL="11341578" indent="0">
              <a:buNone/>
              <a:defRPr sz="5670" b="1"/>
            </a:lvl8pPr>
            <a:lvl9pPr marL="12961803" indent="0">
              <a:buNone/>
              <a:defRPr sz="567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4552" y="15781973"/>
            <a:ext cx="13775942" cy="2321290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04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840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78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5942" y="6220787"/>
            <a:ext cx="16404550" cy="30703838"/>
          </a:xfrm>
        </p:spPr>
        <p:txBody>
          <a:bodyPr/>
          <a:lstStyle>
            <a:lvl1pPr>
              <a:defRPr sz="11340"/>
            </a:lvl1pPr>
            <a:lvl2pPr>
              <a:defRPr sz="9923"/>
            </a:lvl2pPr>
            <a:lvl3pPr>
              <a:defRPr sz="8505"/>
            </a:lvl3pPr>
            <a:lvl4pPr>
              <a:defRPr sz="7088"/>
            </a:lvl4pPr>
            <a:lvl5pPr>
              <a:defRPr sz="7088"/>
            </a:lvl5pPr>
            <a:lvl6pPr>
              <a:defRPr sz="7088"/>
            </a:lvl6pPr>
            <a:lvl7pPr>
              <a:defRPr sz="7088"/>
            </a:lvl7pPr>
            <a:lvl8pPr>
              <a:defRPr sz="7088"/>
            </a:lvl8pPr>
            <a:lvl9pPr>
              <a:defRPr sz="7088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3630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999" y="2880360"/>
            <a:ext cx="10451150" cy="10081260"/>
          </a:xfrm>
        </p:spPr>
        <p:txBody>
          <a:bodyPr anchor="b"/>
          <a:lstStyle>
            <a:lvl1pPr>
              <a:defRPr sz="1134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5942" y="6220787"/>
            <a:ext cx="16404550" cy="30703838"/>
          </a:xfrm>
        </p:spPr>
        <p:txBody>
          <a:bodyPr anchor="t"/>
          <a:lstStyle>
            <a:lvl1pPr marL="0" indent="0">
              <a:buNone/>
              <a:defRPr sz="11340"/>
            </a:lvl1pPr>
            <a:lvl2pPr marL="1620225" indent="0">
              <a:buNone/>
              <a:defRPr sz="9923"/>
            </a:lvl2pPr>
            <a:lvl3pPr marL="3240451" indent="0">
              <a:buNone/>
              <a:defRPr sz="8505"/>
            </a:lvl3pPr>
            <a:lvl4pPr marL="4860676" indent="0">
              <a:buNone/>
              <a:defRPr sz="7088"/>
            </a:lvl4pPr>
            <a:lvl5pPr marL="6480901" indent="0">
              <a:buNone/>
              <a:defRPr sz="7088"/>
            </a:lvl5pPr>
            <a:lvl6pPr marL="8101127" indent="0">
              <a:buNone/>
              <a:defRPr sz="7088"/>
            </a:lvl6pPr>
            <a:lvl7pPr marL="9721352" indent="0">
              <a:buNone/>
              <a:defRPr sz="7088"/>
            </a:lvl7pPr>
            <a:lvl8pPr marL="11341578" indent="0">
              <a:buNone/>
              <a:defRPr sz="7088"/>
            </a:lvl8pPr>
            <a:lvl9pPr marL="12961803" indent="0">
              <a:buNone/>
              <a:defRPr sz="7088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999" y="12961620"/>
            <a:ext cx="10451150" cy="24013004"/>
          </a:xfrm>
        </p:spPr>
        <p:txBody>
          <a:bodyPr/>
          <a:lstStyle>
            <a:lvl1pPr marL="0" indent="0">
              <a:buNone/>
              <a:defRPr sz="5670"/>
            </a:lvl1pPr>
            <a:lvl2pPr marL="1620225" indent="0">
              <a:buNone/>
              <a:defRPr sz="4961"/>
            </a:lvl2pPr>
            <a:lvl3pPr marL="3240451" indent="0">
              <a:buNone/>
              <a:defRPr sz="4253"/>
            </a:lvl3pPr>
            <a:lvl4pPr marL="4860676" indent="0">
              <a:buNone/>
              <a:defRPr sz="3544"/>
            </a:lvl4pPr>
            <a:lvl5pPr marL="6480901" indent="0">
              <a:buNone/>
              <a:defRPr sz="3544"/>
            </a:lvl5pPr>
            <a:lvl6pPr marL="8101127" indent="0">
              <a:buNone/>
              <a:defRPr sz="3544"/>
            </a:lvl6pPr>
            <a:lvl7pPr marL="9721352" indent="0">
              <a:buNone/>
              <a:defRPr sz="3544"/>
            </a:lvl7pPr>
            <a:lvl8pPr marL="11341578" indent="0">
              <a:buNone/>
              <a:defRPr sz="3544"/>
            </a:lvl8pPr>
            <a:lvl9pPr marL="12961803" indent="0">
              <a:buNone/>
              <a:defRPr sz="3544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147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27779" y="2300297"/>
            <a:ext cx="27948493" cy="8351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27779" y="11501438"/>
            <a:ext cx="27948493" cy="27413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27779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72DA7-ACF8-4B65-B5EF-F558ECE8784F}" type="datetimeFigureOut">
              <a:rPr lang="pt-BR" smtClean="0"/>
              <a:t>08/10/2024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733842" y="40045014"/>
            <a:ext cx="10936367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85360" y="40045014"/>
            <a:ext cx="7290911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CE93-C6DC-43EE-907A-21D09BE173F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5837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240451" rtl="0" eaLnBrk="1" latinLnBrk="0" hangingPunct="1">
        <a:lnSpc>
          <a:spcPct val="90000"/>
        </a:lnSpc>
        <a:spcBef>
          <a:spcPct val="0"/>
        </a:spcBef>
        <a:buNone/>
        <a:defRPr sz="1559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0113" indent="-810113" algn="l" defTabSz="3240451" rtl="0" eaLnBrk="1" latinLnBrk="0" hangingPunct="1">
        <a:lnSpc>
          <a:spcPct val="90000"/>
        </a:lnSpc>
        <a:spcBef>
          <a:spcPts val="3544"/>
        </a:spcBef>
        <a:buFont typeface="Arial" panose="020B0604020202020204" pitchFamily="34" charset="0"/>
        <a:buChar char="•"/>
        <a:defRPr sz="9923" kern="1200">
          <a:solidFill>
            <a:schemeClr val="tx1"/>
          </a:solidFill>
          <a:latin typeface="+mn-lt"/>
          <a:ea typeface="+mn-ea"/>
          <a:cs typeface="+mn-cs"/>
        </a:defRPr>
      </a:lvl1pPr>
      <a:lvl2pPr marL="2430338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5" kern="1200">
          <a:solidFill>
            <a:schemeClr val="tx1"/>
          </a:solidFill>
          <a:latin typeface="+mn-lt"/>
          <a:ea typeface="+mn-ea"/>
          <a:cs typeface="+mn-cs"/>
        </a:defRPr>
      </a:lvl2pPr>
      <a:lvl3pPr marL="4050563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8" kern="1200">
          <a:solidFill>
            <a:schemeClr val="tx1"/>
          </a:solidFill>
          <a:latin typeface="+mn-lt"/>
          <a:ea typeface="+mn-ea"/>
          <a:cs typeface="+mn-cs"/>
        </a:defRPr>
      </a:lvl3pPr>
      <a:lvl4pPr marL="567078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7291014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911239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10531465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2151690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3771916" indent="-810113" algn="l" defTabSz="3240451" rtl="0" eaLnBrk="1" latinLnBrk="0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1pPr>
      <a:lvl2pPr marL="1620225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2pPr>
      <a:lvl3pPr marL="324045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3pPr>
      <a:lvl4pPr marL="4860676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4pPr>
      <a:lvl5pPr marL="6480901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5pPr>
      <a:lvl6pPr marL="8101127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6pPr>
      <a:lvl7pPr marL="9721352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7pPr>
      <a:lvl8pPr marL="11341578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8pPr>
      <a:lvl9pPr marL="12961803" algn="l" defTabSz="3240451" rtl="0" eaLnBrk="1" latinLnBrk="0" hangingPunct="1">
        <a:defRPr sz="63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4">
            <a:extLst>
              <a:ext uri="{FF2B5EF4-FFF2-40B4-BE49-F238E27FC236}">
                <a16:creationId xmlns:a16="http://schemas.microsoft.com/office/drawing/2014/main" id="{9F5524F2-CCA8-9188-75BB-9AE04E7247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963" y="6590174"/>
            <a:ext cx="30939178" cy="163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0" rIns="91424" bIns="45710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marL="0" marR="0" lvl="0" indent="0" algn="ctr" defTabSz="432054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5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ＭＳ Ｐゴシック" pitchFamily="34" charset="-128"/>
              </a:rPr>
              <a:t>TÍTULO DO TRABALHO ARIAL NEGRITO, TUDO MAIÚSCULO, CORPO 50PT – NÃO ULTRAPASSAR O ESPAÇO, CASO SEJA NECESSÁRIO, DIMINUIR O TAMANHO DA FONTE </a:t>
            </a:r>
            <a:endParaRPr kumimoji="0" lang="pt-BR" sz="5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7" name="CaixaDeTexto 5">
            <a:extLst>
              <a:ext uri="{FF2B5EF4-FFF2-40B4-BE49-F238E27FC236}">
                <a16:creationId xmlns:a16="http://schemas.microsoft.com/office/drawing/2014/main" id="{135658B7-6132-4125-ED9B-AE95E4CE6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678" y="8642799"/>
            <a:ext cx="31008445" cy="707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4" tIns="45710" rIns="91424" bIns="45710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318000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pt-BR" sz="4000" dirty="0"/>
              <a:t>Nomes dos autores separado por vírgula, Autor 1, Autor 2,  Arial, corpo 40pt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3EE7CCE4-333A-8491-9478-DD2995AC490E}"/>
              </a:ext>
            </a:extLst>
          </p:cNvPr>
          <p:cNvSpPr/>
          <p:nvPr/>
        </p:nvSpPr>
        <p:spPr>
          <a:xfrm>
            <a:off x="1013351" y="10196921"/>
            <a:ext cx="16202025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3000" dirty="0"/>
              <a:t>Instituições e endereços, Arial regular corpo 30pt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D810D58F-8BDB-11F9-8DB9-7DC7FBC880C1}"/>
              </a:ext>
            </a:extLst>
          </p:cNvPr>
          <p:cNvSpPr txBox="1"/>
          <p:nvPr/>
        </p:nvSpPr>
        <p:spPr>
          <a:xfrm>
            <a:off x="473223" y="13355584"/>
            <a:ext cx="15381121" cy="148656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Na Introdução deverá ser apresentada o tema do estudo de forma clara e objetiva, destacando a relevância do problema investigado, com base em uma revisão literatura. No último parágrafo da introdução deve conter o objetivo geral do trabalho. Corpo do texto Arial regular tamanho 32pt, podendo ser reduzido para até 28pt, caso a quantidade de texto ultrapasse o espaço delimitado. Espaçamento simples.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O tamanho do Banner para impressão deve ser 0,90 X 1,20m (Largura X Altura). Corpo do texto Arial regular tamanho 32pt, podendo ser reduzido para até 28pt, caso a quantidade de texto ultrapasse o espaço delimitado (Joana et al., 2020). Espaçamento simples. Corpo do texto Arial regular tamanho 32pt, podendo ser reduzido para até 28pt, caso a quantidade de texto ultrapasse o espaço delimitado. Espaçamento simples (SAPIENS, 2021).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 (MEIRA et al., 2019).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 (MEIRA et al., 2019).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No último parágrafo da introdução deve conter o objetivo geral do trabalho. No último parágrafo da introdução deve conter o objetivo geral do trabalho. No último parágrafo da introdução deve conter o objetivo geral do trabalho. No último parágrafo da introdução deve conter o objetivo geral do trabalho.</a:t>
            </a:r>
          </a:p>
        </p:txBody>
      </p:sp>
      <p:sp>
        <p:nvSpPr>
          <p:cNvPr id="10" name="Retângulo de cantos arredondados 30">
            <a:extLst>
              <a:ext uri="{FF2B5EF4-FFF2-40B4-BE49-F238E27FC236}">
                <a16:creationId xmlns:a16="http://schemas.microsoft.com/office/drawing/2014/main" id="{E1865941-93E5-DB4F-0DED-C4E7048CC2A1}"/>
              </a:ext>
            </a:extLst>
          </p:cNvPr>
          <p:cNvSpPr/>
          <p:nvPr/>
        </p:nvSpPr>
        <p:spPr>
          <a:xfrm>
            <a:off x="561632" y="12100185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71EF23F4-9627-7E8D-EB41-8D03DB8E29AB}"/>
              </a:ext>
            </a:extLst>
          </p:cNvPr>
          <p:cNvCxnSpPr/>
          <p:nvPr/>
        </p:nvCxnSpPr>
        <p:spPr>
          <a:xfrm>
            <a:off x="542678" y="11570795"/>
            <a:ext cx="3104286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A66C888F-9D52-597D-0FD9-4DE0A4447223}"/>
              </a:ext>
            </a:extLst>
          </p:cNvPr>
          <p:cNvSpPr txBox="1"/>
          <p:nvPr/>
        </p:nvSpPr>
        <p:spPr>
          <a:xfrm>
            <a:off x="16634255" y="34801162"/>
            <a:ext cx="15300000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Corpo do texto Arial regular tamanho 32pt, podendo ser reduzido para até 28pt.</a:t>
            </a:r>
          </a:p>
        </p:txBody>
      </p:sp>
      <p:pic>
        <p:nvPicPr>
          <p:cNvPr id="16" name="Imagem 15" descr="grafico">
            <a:extLst>
              <a:ext uri="{FF2B5EF4-FFF2-40B4-BE49-F238E27FC236}">
                <a16:creationId xmlns:a16="http://schemas.microsoft.com/office/drawing/2014/main" id="{20B11C00-D3F7-A120-CF62-3ABD5CAC890E}"/>
              </a:ext>
            </a:extLst>
          </p:cNvPr>
          <p:cNvPicPr/>
          <p:nvPr/>
        </p:nvPicPr>
        <p:blipFill>
          <a:blip r:embed="rId2" cstate="print"/>
          <a:srcRect l="414" r="1715"/>
          <a:stretch>
            <a:fillRect/>
          </a:stretch>
        </p:blipFill>
        <p:spPr bwMode="auto">
          <a:xfrm>
            <a:off x="16428239" y="17637144"/>
            <a:ext cx="14968813" cy="7327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Retângulo 16">
            <a:extLst>
              <a:ext uri="{FF2B5EF4-FFF2-40B4-BE49-F238E27FC236}">
                <a16:creationId xmlns:a16="http://schemas.microsoft.com/office/drawing/2014/main" id="{BE8CB30C-B854-04ED-A8C4-9B444C4F731B}"/>
              </a:ext>
            </a:extLst>
          </p:cNvPr>
          <p:cNvSpPr/>
          <p:nvPr/>
        </p:nvSpPr>
        <p:spPr>
          <a:xfrm>
            <a:off x="16428239" y="25143401"/>
            <a:ext cx="1496881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latin typeface="Arial" pitchFamily="34" charset="0"/>
                <a:cs typeface="Arial" pitchFamily="34" charset="0"/>
              </a:rPr>
              <a:t>Figura 1.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 Desvios Padrão fenotípico, genético aditivo direto, de ambiente permanente  de animal, de ambiente permanente de mãe e residuais, de pesos de bovinos Guzerá, para o modelo apresentando 10 classes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E207E8EE-7DC9-7030-D762-55EDEEF3F6D0}"/>
              </a:ext>
            </a:extLst>
          </p:cNvPr>
          <p:cNvSpPr txBox="1"/>
          <p:nvPr/>
        </p:nvSpPr>
        <p:spPr>
          <a:xfrm>
            <a:off x="16396452" y="27032335"/>
            <a:ext cx="15300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</a:t>
            </a:r>
          </a:p>
        </p:txBody>
      </p:sp>
      <p:sp>
        <p:nvSpPr>
          <p:cNvPr id="20" name="Retângulo de cantos arredondados 30">
            <a:extLst>
              <a:ext uri="{FF2B5EF4-FFF2-40B4-BE49-F238E27FC236}">
                <a16:creationId xmlns:a16="http://schemas.microsoft.com/office/drawing/2014/main" id="{EFD97ECC-EFD4-C9F1-443F-B4EF14914D64}"/>
              </a:ext>
            </a:extLst>
          </p:cNvPr>
          <p:cNvSpPr/>
          <p:nvPr/>
        </p:nvSpPr>
        <p:spPr>
          <a:xfrm>
            <a:off x="16454226" y="33448141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CONCLUSÕES</a:t>
            </a:r>
          </a:p>
        </p:txBody>
      </p:sp>
      <p:sp>
        <p:nvSpPr>
          <p:cNvPr id="22" name="Retângulo de cantos arredondados 30">
            <a:extLst>
              <a:ext uri="{FF2B5EF4-FFF2-40B4-BE49-F238E27FC236}">
                <a16:creationId xmlns:a16="http://schemas.microsoft.com/office/drawing/2014/main" id="{A1B58BE4-C7D2-488D-853E-882393554391}"/>
              </a:ext>
            </a:extLst>
          </p:cNvPr>
          <p:cNvSpPr/>
          <p:nvPr/>
        </p:nvSpPr>
        <p:spPr>
          <a:xfrm>
            <a:off x="16461300" y="12097982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RESULTADOS E DISCUSSÃO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73CF663-B715-6CF4-1268-2D97DDD02AEA}"/>
              </a:ext>
            </a:extLst>
          </p:cNvPr>
          <p:cNvSpPr txBox="1"/>
          <p:nvPr/>
        </p:nvSpPr>
        <p:spPr>
          <a:xfrm>
            <a:off x="16454226" y="13287493"/>
            <a:ext cx="15381121" cy="35394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Apresentar os Resultados que foram encontrados a partir da pesquisa realizada, apresentando uma breve análise e interpretação destes resultados, assim como uma discussão baseada na literatura. Podem ser utilizados mapas, tabelas, gráficos, fotografias, textos, entre outros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EDAC463-0BF6-F171-7121-E6FC6CA1DC99}"/>
              </a:ext>
            </a:extLst>
          </p:cNvPr>
          <p:cNvSpPr txBox="1"/>
          <p:nvPr/>
        </p:nvSpPr>
        <p:spPr>
          <a:xfrm>
            <a:off x="653251" y="29256175"/>
            <a:ext cx="15382800" cy="133882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Neste item, Material e Métodos, deve estar descrito de forma objetiva, sobre os dados utilizados e quais os procedimentos metodológicos adotados (ou que serão utilizados) para desenvolvimento do trabalho. Apresentar as equações (caso tenha sido utilizado), mapa de localização, tabelas, textos, entre outros. 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Eq. (1)</a:t>
            </a: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                                                                                   Eq. (2)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</a:t>
            </a:r>
          </a:p>
          <a:p>
            <a:pPr algn="just"/>
            <a:endParaRPr lang="pt-BR" sz="32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 Espaçamento simples. </a:t>
            </a:r>
          </a:p>
        </p:txBody>
      </p:sp>
      <p:sp>
        <p:nvSpPr>
          <p:cNvPr id="14" name="Retângulo de cantos arredondados 30">
            <a:extLst>
              <a:ext uri="{FF2B5EF4-FFF2-40B4-BE49-F238E27FC236}">
                <a16:creationId xmlns:a16="http://schemas.microsoft.com/office/drawing/2014/main" id="{4E674703-8F11-62DF-2319-6907DA309AFA}"/>
              </a:ext>
            </a:extLst>
          </p:cNvPr>
          <p:cNvSpPr/>
          <p:nvPr/>
        </p:nvSpPr>
        <p:spPr>
          <a:xfrm>
            <a:off x="473223" y="28309370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MATERIAL E </a:t>
            </a:r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METÓDOS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3C4863BB-8059-99EA-888E-CBCC1A634AD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7801" t="48578" r="46618" b="37191"/>
          <a:stretch/>
        </p:blipFill>
        <p:spPr>
          <a:xfrm>
            <a:off x="4016114" y="35681999"/>
            <a:ext cx="5829769" cy="1823423"/>
          </a:xfrm>
          <a:prstGeom prst="rect">
            <a:avLst/>
          </a:prstGeom>
        </p:spPr>
      </p:pic>
      <p:pic>
        <p:nvPicPr>
          <p:cNvPr id="1027" name="Imagem 10">
            <a:extLst>
              <a:ext uri="{FF2B5EF4-FFF2-40B4-BE49-F238E27FC236}">
                <a16:creationId xmlns:a16="http://schemas.microsoft.com/office/drawing/2014/main" id="{7557DF5C-6235-A27D-AA01-5F9C0CC1FD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4692" y="31275417"/>
            <a:ext cx="5715000" cy="332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8" name="Agrupar 27">
            <a:extLst>
              <a:ext uri="{FF2B5EF4-FFF2-40B4-BE49-F238E27FC236}">
                <a16:creationId xmlns:a16="http://schemas.microsoft.com/office/drawing/2014/main" id="{3ABA7297-C61D-0B69-08FF-B8870DA38C27}"/>
              </a:ext>
            </a:extLst>
          </p:cNvPr>
          <p:cNvGrpSpPr/>
          <p:nvPr/>
        </p:nvGrpSpPr>
        <p:grpSpPr>
          <a:xfrm>
            <a:off x="19337948" y="28330830"/>
            <a:ext cx="8619262" cy="4135665"/>
            <a:chOff x="0" y="0"/>
            <a:chExt cx="6051418" cy="3063240"/>
          </a:xfrm>
        </p:grpSpPr>
        <p:pic>
          <p:nvPicPr>
            <p:cNvPr id="29" name="Imagem 28" descr="Uma imagem contendo Tabela&#10;&#10;Descrição gerada automaticamente">
              <a:extLst>
                <a:ext uri="{FF2B5EF4-FFF2-40B4-BE49-F238E27FC236}">
                  <a16:creationId xmlns:a16="http://schemas.microsoft.com/office/drawing/2014/main" id="{093B7AAB-74CB-C348-290B-ECAF325582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10758" y="472965"/>
              <a:ext cx="2740660" cy="2133600"/>
            </a:xfrm>
            <a:prstGeom prst="rect">
              <a:avLst/>
            </a:prstGeom>
          </p:spPr>
        </p:pic>
        <p:pic>
          <p:nvPicPr>
            <p:cNvPr id="30" name="Imagem 29" descr="Diagrama&#10;&#10;Descrição gerada automaticamente">
              <a:extLst>
                <a:ext uri="{FF2B5EF4-FFF2-40B4-BE49-F238E27FC236}">
                  <a16:creationId xmlns:a16="http://schemas.microsoft.com/office/drawing/2014/main" id="{EB7EF7DA-F8B8-4EE0-E10C-BD100F575FE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3319145" cy="3063240"/>
            </a:xfrm>
            <a:prstGeom prst="rect">
              <a:avLst/>
            </a:prstGeom>
          </p:spPr>
        </p:pic>
      </p:grp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6DDA77E-7005-91A6-ECCF-CBCC1CF0522B}"/>
              </a:ext>
            </a:extLst>
          </p:cNvPr>
          <p:cNvSpPr txBox="1"/>
          <p:nvPr/>
        </p:nvSpPr>
        <p:spPr>
          <a:xfrm>
            <a:off x="16713626" y="40127889"/>
            <a:ext cx="15300000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itchFamily="34" charset="0"/>
                <a:cs typeface="Arial" pitchFamily="34" charset="0"/>
              </a:rPr>
              <a:t>Item opcional. Corpo do texto Arial regular tamanho 32pt, podendo ser reduzido para até 28pt, caso a quantidade de texto ultrapasse o espaço delimitado. Espaçamento simples. Corpo do texto Arial regular tamanho 32pt, podendo ser reduzido para até 28pt, caso a quantidade de texto ultrapasse o espaço delimitado.</a:t>
            </a:r>
          </a:p>
        </p:txBody>
      </p:sp>
      <p:sp>
        <p:nvSpPr>
          <p:cNvPr id="32" name="Retângulo de cantos arredondados 30">
            <a:extLst>
              <a:ext uri="{FF2B5EF4-FFF2-40B4-BE49-F238E27FC236}">
                <a16:creationId xmlns:a16="http://schemas.microsoft.com/office/drawing/2014/main" id="{A130800B-CE91-41FF-B775-99A3F0B39F8E}"/>
              </a:ext>
            </a:extLst>
          </p:cNvPr>
          <p:cNvSpPr/>
          <p:nvPr/>
        </p:nvSpPr>
        <p:spPr>
          <a:xfrm>
            <a:off x="16632506" y="38781860"/>
            <a:ext cx="15381120" cy="894522"/>
          </a:xfrm>
          <a:prstGeom prst="roundRect">
            <a:avLst>
              <a:gd name="adj" fmla="val 50000"/>
            </a:avLst>
          </a:prstGeom>
          <a:solidFill>
            <a:srgbClr val="2E4C03">
              <a:alpha val="8117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spc="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AGRADECIMENTOS</a:t>
            </a:r>
          </a:p>
        </p:txBody>
      </p:sp>
      <p:sp>
        <p:nvSpPr>
          <p:cNvPr id="33" name="Retângulo 32">
            <a:extLst>
              <a:ext uri="{FF2B5EF4-FFF2-40B4-BE49-F238E27FC236}">
                <a16:creationId xmlns:a16="http://schemas.microsoft.com/office/drawing/2014/main" id="{8387162F-FDF9-7F65-5705-B567ABD12800}"/>
              </a:ext>
            </a:extLst>
          </p:cNvPr>
          <p:cNvSpPr/>
          <p:nvPr/>
        </p:nvSpPr>
        <p:spPr>
          <a:xfrm>
            <a:off x="16727639" y="32539199"/>
            <a:ext cx="149688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b="1" dirty="0">
                <a:latin typeface="Arial" pitchFamily="34" charset="0"/>
                <a:cs typeface="Arial" pitchFamily="34" charset="0"/>
              </a:rPr>
              <a:t>Figura 2.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  XXXXXXXXXXXXXXXXXXXXXXXXXXXXXXXXX</a:t>
            </a:r>
          </a:p>
        </p:txBody>
      </p:sp>
      <p:pic>
        <p:nvPicPr>
          <p:cNvPr id="34" name="Imagem 33">
            <a:extLst>
              <a:ext uri="{FF2B5EF4-FFF2-40B4-BE49-F238E27FC236}">
                <a16:creationId xmlns:a16="http://schemas.microsoft.com/office/drawing/2014/main" id="{8E8CE7B3-F838-3F42-154D-F34031515653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52" t="15193" r="13629" b="17232"/>
          <a:stretch/>
        </p:blipFill>
        <p:spPr>
          <a:xfrm>
            <a:off x="2274768" y="1230447"/>
            <a:ext cx="3119924" cy="4246578"/>
          </a:xfrm>
          <a:prstGeom prst="rect">
            <a:avLst/>
          </a:prstGeom>
        </p:spPr>
      </p:pic>
      <p:cxnSp>
        <p:nvCxnSpPr>
          <p:cNvPr id="36" name="Conector reto 35">
            <a:extLst>
              <a:ext uri="{FF2B5EF4-FFF2-40B4-BE49-F238E27FC236}">
                <a16:creationId xmlns:a16="http://schemas.microsoft.com/office/drawing/2014/main" id="{3522D4D7-0067-712C-54E0-BCB9C19B7ECB}"/>
              </a:ext>
            </a:extLst>
          </p:cNvPr>
          <p:cNvCxnSpPr/>
          <p:nvPr/>
        </p:nvCxnSpPr>
        <p:spPr>
          <a:xfrm>
            <a:off x="653251" y="5477025"/>
            <a:ext cx="30743801" cy="0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>
            <a:extLst>
              <a:ext uri="{FF2B5EF4-FFF2-40B4-BE49-F238E27FC236}">
                <a16:creationId xmlns:a16="http://schemas.microsoft.com/office/drawing/2014/main" id="{6017B4DB-4F28-68D3-46BF-9DD5DB2B5787}"/>
              </a:ext>
            </a:extLst>
          </p:cNvPr>
          <p:cNvCxnSpPr/>
          <p:nvPr/>
        </p:nvCxnSpPr>
        <p:spPr>
          <a:xfrm>
            <a:off x="653250" y="698196"/>
            <a:ext cx="30743801" cy="0"/>
          </a:xfrm>
          <a:prstGeom prst="line">
            <a:avLst/>
          </a:prstGeom>
          <a:ln w="762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Agrupar 40">
            <a:extLst>
              <a:ext uri="{FF2B5EF4-FFF2-40B4-BE49-F238E27FC236}">
                <a16:creationId xmlns:a16="http://schemas.microsoft.com/office/drawing/2014/main" id="{78478FD4-99B9-6B71-CAF4-6C8C40FC5BA4}"/>
              </a:ext>
            </a:extLst>
          </p:cNvPr>
          <p:cNvGrpSpPr/>
          <p:nvPr/>
        </p:nvGrpSpPr>
        <p:grpSpPr>
          <a:xfrm>
            <a:off x="653250" y="701280"/>
            <a:ext cx="31184495" cy="4778829"/>
            <a:chOff x="653250" y="701280"/>
            <a:chExt cx="31184495" cy="4778829"/>
          </a:xfrm>
        </p:grpSpPr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D4AE90F1-4451-A0AD-9090-6EC8EBDDC90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48867" y="1328508"/>
              <a:ext cx="9688878" cy="3816010"/>
            </a:xfrm>
            <a:prstGeom prst="rect">
              <a:avLst/>
            </a:prstGeom>
          </p:spPr>
        </p:pic>
        <p:pic>
          <p:nvPicPr>
            <p:cNvPr id="38" name="Imagem 37">
              <a:extLst>
                <a:ext uri="{FF2B5EF4-FFF2-40B4-BE49-F238E27FC236}">
                  <a16:creationId xmlns:a16="http://schemas.microsoft.com/office/drawing/2014/main" id="{04092380-B036-4357-70A6-B4AACACC28E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52" t="15193" r="13629" b="17232"/>
            <a:stretch/>
          </p:blipFill>
          <p:spPr>
            <a:xfrm>
              <a:off x="2274768" y="1233531"/>
              <a:ext cx="3119924" cy="4246578"/>
            </a:xfrm>
            <a:prstGeom prst="rect">
              <a:avLst/>
            </a:prstGeom>
          </p:spPr>
        </p:pic>
        <p:cxnSp>
          <p:nvCxnSpPr>
            <p:cNvPr id="39" name="Conector reto 38">
              <a:extLst>
                <a:ext uri="{FF2B5EF4-FFF2-40B4-BE49-F238E27FC236}">
                  <a16:creationId xmlns:a16="http://schemas.microsoft.com/office/drawing/2014/main" id="{D264CE4A-31CC-B378-F82D-D9B52584FD28}"/>
                </a:ext>
              </a:extLst>
            </p:cNvPr>
            <p:cNvCxnSpPr/>
            <p:nvPr/>
          </p:nvCxnSpPr>
          <p:spPr>
            <a:xfrm>
              <a:off x="653251" y="5480109"/>
              <a:ext cx="30743801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to 39">
              <a:extLst>
                <a:ext uri="{FF2B5EF4-FFF2-40B4-BE49-F238E27FC236}">
                  <a16:creationId xmlns:a16="http://schemas.microsoft.com/office/drawing/2014/main" id="{4C70D2E9-CA64-33D9-7376-19293B4FEA2C}"/>
                </a:ext>
              </a:extLst>
            </p:cNvPr>
            <p:cNvCxnSpPr/>
            <p:nvPr/>
          </p:nvCxnSpPr>
          <p:spPr>
            <a:xfrm>
              <a:off x="653250" y="701280"/>
              <a:ext cx="30743801" cy="0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" name="Imagem 2">
            <a:extLst>
              <a:ext uri="{FF2B5EF4-FFF2-40B4-BE49-F238E27FC236}">
                <a16:creationId xmlns:a16="http://schemas.microsoft.com/office/drawing/2014/main" id="{98DF4C90-FA6A-9912-9C1C-33531F04F2C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050" y="1138449"/>
            <a:ext cx="13227817" cy="3632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5773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624</TotalTime>
  <Words>889</Words>
  <Application>Microsoft Office PowerPoint</Application>
  <PresentationFormat>Personalizar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Autores Filiação</dc:title>
  <dc:creator>Roberta Valença</dc:creator>
  <cp:lastModifiedBy>Dell</cp:lastModifiedBy>
  <cp:revision>8</cp:revision>
  <dcterms:created xsi:type="dcterms:W3CDTF">2022-11-09T13:46:33Z</dcterms:created>
  <dcterms:modified xsi:type="dcterms:W3CDTF">2024-10-08T16:27:58Z</dcterms:modified>
</cp:coreProperties>
</file>